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802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646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217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7985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6328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5645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2389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40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859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0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114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921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330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560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361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335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D818-B031-43A8-8C97-658FE82E7C0E}" type="datetimeFigureOut">
              <a:rPr lang="es-CO" smtClean="0"/>
              <a:t>31/05/2018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C58D03-25CB-437F-9F9A-F6D4FCD80C1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666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1905033"/>
            <a:ext cx="7750003" cy="2256639"/>
          </a:xfrm>
        </p:spPr>
        <p:txBody>
          <a:bodyPr/>
          <a:lstStyle/>
          <a:p>
            <a:r>
              <a:rPr lang="es-CO" sz="2800" dirty="0"/>
              <a:t>Creación De Semilleros Para Resolución De Cubos Mágicos, Buscando Desarrollar Habilidades Espaciales, Algorítmicas Y Mnemotécnicas En Estudiantes De Secundaria Y Media De La Normal Superior De Manatí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147814"/>
            <a:ext cx="7766936" cy="1407862"/>
          </a:xfrm>
        </p:spPr>
        <p:txBody>
          <a:bodyPr>
            <a:normAutofit/>
          </a:bodyPr>
          <a:lstStyle/>
          <a:p>
            <a:r>
              <a:rPr lang="es-CO" dirty="0" smtClean="0"/>
              <a:t>Docentes Coordinadores:</a:t>
            </a:r>
          </a:p>
          <a:p>
            <a:r>
              <a:rPr lang="es-CO" dirty="0" smtClean="0"/>
              <a:t>Billy Linares Hernández - José Escamilla – Vicente – Jaime - Harold</a:t>
            </a:r>
            <a:endParaRPr lang="es-CO" dirty="0"/>
          </a:p>
        </p:txBody>
      </p:sp>
      <p:sp>
        <p:nvSpPr>
          <p:cNvPr id="6" name="Elipse 5"/>
          <p:cNvSpPr/>
          <p:nvPr/>
        </p:nvSpPr>
        <p:spPr>
          <a:xfrm>
            <a:off x="4386878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>
            <a:off x="3682875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Elipse 9"/>
          <p:cNvSpPr/>
          <p:nvPr/>
        </p:nvSpPr>
        <p:spPr>
          <a:xfrm flipH="1">
            <a:off x="2934598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Elipse 11"/>
          <p:cNvSpPr/>
          <p:nvPr/>
        </p:nvSpPr>
        <p:spPr>
          <a:xfrm flipH="1">
            <a:off x="1981051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Elipse 13"/>
          <p:cNvSpPr/>
          <p:nvPr/>
        </p:nvSpPr>
        <p:spPr>
          <a:xfrm flipH="1">
            <a:off x="930133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Elipse 14"/>
          <p:cNvSpPr/>
          <p:nvPr/>
        </p:nvSpPr>
        <p:spPr>
          <a:xfrm flipH="1">
            <a:off x="-394046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1" name="Imagen 20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687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51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8" grpId="0" animBg="1"/>
      <p:bldP spid="10" grpId="0" animBg="1"/>
      <p:bldP spid="12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Descripción del problema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En la institución Educativa Normal Superior de Manatí, encontramos algunos estudiantes con bajo desempeño académico en áreas del saber cómo matemáticas y lenguaje, siendo esta primera pilar fundamental para prácticas tecnológicas, entre ellas el uso y de Excel y lenguajes de programación</a:t>
            </a:r>
            <a:r>
              <a:rPr lang="es-CO" dirty="0" smtClean="0"/>
              <a:t>.</a:t>
            </a:r>
            <a:r>
              <a:rPr lang="es-CO" dirty="0"/>
              <a:t> </a:t>
            </a:r>
          </a:p>
          <a:p>
            <a:r>
              <a:rPr lang="es-CO" dirty="0"/>
              <a:t>Es evidente la necesidad de implementar estrategias que generen interés por parte de los alumnos y a la vez ayude a desarrollar habilidades que les permitan desenvolverse con las herramientas informáticas que hoy en día son indispensables para competir en casi cualquier ambiente laboral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9067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Pregunta problema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/>
              <a:t>A raíz de las diversas necesidades en el fortalecimiento y desarrollo de habilidades específicas relacionadas con el desempeño en matemáticas y consecuentemente en programación, surge la inquietud y pregunta central que orientará esta investigación, la cual puede enunciarse en los siguientes </a:t>
            </a:r>
            <a:r>
              <a:rPr lang="es-CO" dirty="0" smtClean="0"/>
              <a:t>términos:</a:t>
            </a:r>
            <a:endParaRPr lang="es-CO" dirty="0"/>
          </a:p>
          <a:p>
            <a:r>
              <a:rPr lang="es-CO" dirty="0"/>
              <a:t>¿Es el cubo mágico una forma de propiciar el desarrollo de habilidades algorítmicas, espaciales y mnemotécnicas, que consecuentemente se </a:t>
            </a:r>
            <a:r>
              <a:rPr lang="es-CO" dirty="0" smtClean="0"/>
              <a:t>reflejen </a:t>
            </a:r>
            <a:r>
              <a:rPr lang="es-CO" dirty="0"/>
              <a:t>en el desempeño académico de los estudiantes, especialmente en áreas como matemáticas e informática?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3642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Justificación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37029"/>
            <a:ext cx="8596668" cy="5174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dirty="0"/>
              <a:t>Nos encontramos ante lo que podría ser una innovación en cuanto a la introducción de este material didáctico en los </a:t>
            </a:r>
            <a:r>
              <a:rPr lang="es-CO" dirty="0" smtClean="0"/>
              <a:t>centros educativos. </a:t>
            </a:r>
            <a:r>
              <a:rPr lang="es-CO" dirty="0"/>
              <a:t>Centrándonos en la teoría de Howard Gardner, de cara al trabajo de la inteligencia espacial y lógico-matemática, este clásico juguete ayuda al desarrollo de estos </a:t>
            </a:r>
            <a:r>
              <a:rPr lang="es-CO" dirty="0" err="1"/>
              <a:t>items</a:t>
            </a:r>
            <a:r>
              <a:rPr lang="es-CO" dirty="0"/>
              <a:t>. Más allá del uso del tangram, ábaco, las damas y ajedrez, el Cubo de </a:t>
            </a:r>
            <a:r>
              <a:rPr lang="es-CO" dirty="0" smtClean="0"/>
              <a:t>Mágico </a:t>
            </a:r>
            <a:r>
              <a:rPr lang="es-CO" dirty="0"/>
              <a:t>esconde entre sus piezas un gran potencial inexplorado en el ámbito escolar, y </a:t>
            </a:r>
            <a:r>
              <a:rPr lang="es-CO" dirty="0" smtClean="0"/>
              <a:t>además </a:t>
            </a:r>
            <a:r>
              <a:rPr lang="es-CO" dirty="0"/>
              <a:t>supone un objeto mucho más cómodo </a:t>
            </a:r>
            <a:r>
              <a:rPr lang="es-CO" dirty="0" smtClean="0"/>
              <a:t>para </a:t>
            </a:r>
            <a:r>
              <a:rPr lang="es-CO" dirty="0"/>
              <a:t>trabajar al tratarse de una sola pieza compacta y muy atractiva gracias a su colorido</a:t>
            </a:r>
            <a:r>
              <a:rPr lang="es-CO" dirty="0" smtClean="0"/>
              <a:t>.</a:t>
            </a:r>
            <a:endParaRPr lang="es-CO" dirty="0"/>
          </a:p>
          <a:p>
            <a:pPr marL="0" indent="0">
              <a:buNone/>
            </a:pPr>
            <a:r>
              <a:rPr lang="es-CO" dirty="0" smtClean="0"/>
              <a:t>El cubo mágico </a:t>
            </a:r>
            <a:r>
              <a:rPr lang="es-CO" dirty="0"/>
              <a:t>fue inventado por un escultor, arquitecto y diseñador de la Escuela de Artes Comerciales de Budapest, </a:t>
            </a:r>
            <a:r>
              <a:rPr lang="es-CO" dirty="0" err="1"/>
              <a:t>Erno</a:t>
            </a:r>
            <a:r>
              <a:rPr lang="es-CO" dirty="0"/>
              <a:t> </a:t>
            </a:r>
            <a:r>
              <a:rPr lang="es-CO" dirty="0" err="1"/>
              <a:t>Rubik</a:t>
            </a:r>
            <a:r>
              <a:rPr lang="es-CO" dirty="0"/>
              <a:t>, en los años 70 como una especie de maqueta para enseñar de una forma más amena, interesante e innovadora a sus alumnos de arquitectura las tres dimensiones del espacio de cara a facilitar el trabajo espacial. Queda patente la importancia de las inteligencias múltiples, pues casi una década antes de que Howard Gardner formulara su más famosa teoría ya </a:t>
            </a:r>
            <a:r>
              <a:rPr lang="es-CO" dirty="0" err="1"/>
              <a:t>Erno</a:t>
            </a:r>
            <a:r>
              <a:rPr lang="es-CO" dirty="0"/>
              <a:t> </a:t>
            </a:r>
            <a:r>
              <a:rPr lang="es-CO" dirty="0" err="1"/>
              <a:t>Rubik</a:t>
            </a:r>
            <a:r>
              <a:rPr lang="es-CO" dirty="0"/>
              <a:t> se encontraba trabajando la inteligencia espacial y lógico-matemática entre sus pupilos sin saberlo</a:t>
            </a:r>
            <a:r>
              <a:rPr lang="es-CO" dirty="0" smtClean="0"/>
              <a:t>.</a:t>
            </a:r>
            <a:r>
              <a:rPr lang="es-CO" dirty="0"/>
              <a:t> 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028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Justificación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37029"/>
            <a:ext cx="8596668" cy="5174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dirty="0"/>
              <a:t>Existen numerosos estudios que demuestran las múltiples ventajas que el cubo proporciona al alumno en edades tempranas de desarrollo intelectual y psicomotriz, entre las que destacan una mejora de la inteligencia espacial, visualización y resolución de problemas, toma de decisiones, creación y ejecución de estrategias...</a:t>
            </a:r>
          </a:p>
          <a:p>
            <a:pPr marL="0" indent="0">
              <a:buNone/>
            </a:pPr>
            <a:r>
              <a:rPr lang="es-CO" dirty="0" smtClean="0"/>
              <a:t>relatan </a:t>
            </a:r>
            <a:r>
              <a:rPr lang="es-CO" dirty="0"/>
              <a:t>cómo progresivamente durante su aprendizaje fueron siendo conscientes de que la dificultad de resolver el cubo y comprender todo lo relacionado con él iba siendo aparentemente menor, falsa percepción que nos muestra como sus inteligencias estaban progresando positivamente para enfrentar y resolver problemas de una forma más sencilla y óptima. Ante esto solo queda saltar hacia retos muchos mayores que antes se verían imposibles (resolver varios cubos a ciegas, resolver un cubo mientras se hacen malabares, resolverlo ante un espejo viendo el reflejo del revés...), llevando el rendimiento de las citadas inteligencias a niveles muy superiores</a:t>
            </a:r>
            <a:r>
              <a:rPr lang="es-CO" dirty="0" smtClean="0"/>
              <a:t>.</a:t>
            </a:r>
            <a:r>
              <a:rPr lang="es-CO" dirty="0"/>
              <a:t> 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0241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Justificación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37029"/>
            <a:ext cx="8596668" cy="51746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dirty="0" smtClean="0"/>
              <a:t>Cabe </a:t>
            </a:r>
            <a:r>
              <a:rPr lang="es-CO" dirty="0"/>
              <a:t>también citar el hecho de que los actuales campeones mundiales y personas más distinguidas en el mundo del cubo empezaron a aficionarse desde niños, y todos ellos se declinaron por orientar su futuro profesional al entorno científico. </a:t>
            </a:r>
            <a:r>
              <a:rPr lang="es-CO" dirty="0" err="1"/>
              <a:t>Feliks</a:t>
            </a:r>
            <a:r>
              <a:rPr lang="es-CO" dirty="0"/>
              <a:t> </a:t>
            </a:r>
            <a:r>
              <a:rPr lang="es-CO" dirty="0" err="1"/>
              <a:t>Zemdegs</a:t>
            </a:r>
            <a:r>
              <a:rPr lang="es-CO" dirty="0"/>
              <a:t>, actual campeón del mundo, estudia economía. </a:t>
            </a:r>
            <a:r>
              <a:rPr lang="es-CO" dirty="0" err="1"/>
              <a:t>Mats</a:t>
            </a:r>
            <a:r>
              <a:rPr lang="es-CO" dirty="0"/>
              <a:t> </a:t>
            </a:r>
            <a:r>
              <a:rPr lang="es-CO" dirty="0" err="1"/>
              <a:t>Valks</a:t>
            </a:r>
            <a:r>
              <a:rPr lang="es-CO" dirty="0"/>
              <a:t>, tercero del mundo, se ha licenciado en análisis de mercado y ha obtenido una beca en </a:t>
            </a:r>
            <a:r>
              <a:rPr lang="es-CO" dirty="0" err="1"/>
              <a:t>Nanyang</a:t>
            </a:r>
            <a:r>
              <a:rPr lang="es-CO" dirty="0"/>
              <a:t> </a:t>
            </a:r>
            <a:r>
              <a:rPr lang="es-CO" dirty="0" err="1"/>
              <a:t>Technological</a:t>
            </a:r>
            <a:r>
              <a:rPr lang="es-CO" dirty="0"/>
              <a:t> </a:t>
            </a:r>
            <a:r>
              <a:rPr lang="es-CO" dirty="0" err="1"/>
              <a:t>University</a:t>
            </a:r>
            <a:r>
              <a:rPr lang="es-CO" dirty="0"/>
              <a:t>. Berta García, tercera persona del mundo más rápida en resolver el cubo a ciegas, se inclina por licenciarse en matemáticas. Jessica </a:t>
            </a:r>
            <a:r>
              <a:rPr lang="es-CO" dirty="0" err="1"/>
              <a:t>Fridrich</a:t>
            </a:r>
            <a:r>
              <a:rPr lang="es-CO" dirty="0"/>
              <a:t>, inventora del método más usado hoy en día, es ingeniera electricista y autodidacta del cálculo diferencial e integral, profesora en la Universidad de Binghamton, Nueva York. Estos solo son unos ejemplos de cómo la afición temprana al cubo tiende a un futuro basado en profesiones muy técnicas relacionadas fundamentalmente con las matemáticas.</a:t>
            </a:r>
          </a:p>
          <a:p>
            <a:pPr marL="0" indent="0">
              <a:buNone/>
            </a:pPr>
            <a:r>
              <a:rPr lang="es-CO" dirty="0"/>
              <a:t>También, al tratarse de un elemento generalmente individual, el alumno es consciente de sus aciertos y errores, corrigiendo y asumiendo estos últimos y motivándose por los primeros, compartiendo estas características con el ajedrez.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70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Objetivos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es-CO" b="1" dirty="0"/>
              <a:t>OBJETIVO GENERAL</a:t>
            </a:r>
          </a:p>
          <a:p>
            <a:r>
              <a:rPr lang="es-CO" dirty="0"/>
              <a:t>Crear Semilleros Para Resolución De Cubos Mágicos, Buscando Desarrollar Habilidades Espaciales, Algorítmicas Y Mnemotécnicas En Estudiantes De Secundaria Y Media De La Normal Superior De </a:t>
            </a:r>
            <a:r>
              <a:rPr lang="es-CO" dirty="0" smtClean="0"/>
              <a:t>Manatí.</a:t>
            </a:r>
          </a:p>
          <a:p>
            <a:pPr marL="0" indent="0">
              <a:buNone/>
            </a:pPr>
            <a:r>
              <a:rPr lang="es-CO" b="1" dirty="0" smtClean="0"/>
              <a:t>OBJETIVOS </a:t>
            </a:r>
            <a:r>
              <a:rPr lang="es-CO" b="1" dirty="0"/>
              <a:t>ESPECÍFICOS</a:t>
            </a:r>
          </a:p>
          <a:p>
            <a:pPr lvl="0"/>
            <a:r>
              <a:rPr lang="es-CO" dirty="0"/>
              <a:t>Seleccionar a los estudiantes con mejor desempeño académico para iniciar el semillero.</a:t>
            </a:r>
          </a:p>
          <a:p>
            <a:pPr lvl="0"/>
            <a:r>
              <a:rPr lang="es-CO" dirty="0"/>
              <a:t>Enseñar a los primeros integrantes del semillero el algoritmo de solución al cubo.</a:t>
            </a:r>
          </a:p>
          <a:p>
            <a:pPr lvl="0"/>
            <a:r>
              <a:rPr lang="es-CO" dirty="0"/>
              <a:t>Permitir las condiciones para que los estudiantes que iniciaron el semillero transmitan el conocimiento a nuevos integrantes.</a:t>
            </a:r>
          </a:p>
          <a:p>
            <a:pPr lvl="0"/>
            <a:r>
              <a:rPr lang="es-CO" dirty="0"/>
              <a:t>Realizar seguimiento del progreso de los estudiantes y formular conclusiones. 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084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Antecedentes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50106"/>
            <a:ext cx="9232020" cy="52073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1400" dirty="0"/>
              <a:t>En </a:t>
            </a:r>
            <a:r>
              <a:rPr lang="es-CO" sz="1400" dirty="0" err="1"/>
              <a:t>Belmira</a:t>
            </a:r>
            <a:r>
              <a:rPr lang="es-CO" sz="1400" dirty="0"/>
              <a:t>, Antioquia, un colegio le enseña a sus alumnos a armar el famoso cubo </a:t>
            </a:r>
            <a:r>
              <a:rPr lang="es-CO" sz="1400" dirty="0" err="1"/>
              <a:t>Rubik</a:t>
            </a:r>
            <a:r>
              <a:rPr lang="es-CO" sz="1400" dirty="0"/>
              <a:t> como una estrategia de educación</a:t>
            </a:r>
            <a:r>
              <a:rPr lang="es-CO" sz="1400" dirty="0" smtClean="0"/>
              <a:t>.</a:t>
            </a:r>
            <a:r>
              <a:rPr lang="es-CO" sz="1400" dirty="0"/>
              <a:t> </a:t>
            </a:r>
          </a:p>
          <a:p>
            <a:pPr marL="0" indent="0">
              <a:buNone/>
            </a:pPr>
            <a:r>
              <a:rPr lang="es-CO" sz="1400" dirty="0"/>
              <a:t>El profesor Roger Alexander Acosta aprendió a armar el cubo mágico viendo videos en internet. Le tomó menos de un mes entender la lógica del juguete antes de llevarlo al salón de clases para enseñarle a sus alumnos. Una semana después uno de sus estudiantes ya lo sabía armar. El resto fue como una bola de nieve. Ese alumno le enseñó a otro y cada uno le explicó a alguien más. Pronto todos los estudiantes de grado octavo de la Institución Educativa Presbítero Ricardo Luis Gutiérrez Tobón en </a:t>
            </a:r>
            <a:r>
              <a:rPr lang="es-CO" sz="1400" dirty="0" err="1"/>
              <a:t>Belmira</a:t>
            </a:r>
            <a:r>
              <a:rPr lang="es-CO" sz="1400" dirty="0"/>
              <a:t>, Antioquia, sabían cómo armar el cubo</a:t>
            </a:r>
            <a:r>
              <a:rPr lang="es-CO" sz="1400" dirty="0" smtClean="0"/>
              <a:t>.</a:t>
            </a:r>
            <a:endParaRPr lang="es-CO" sz="1400" dirty="0"/>
          </a:p>
          <a:p>
            <a:pPr marL="0" indent="0">
              <a:buNone/>
            </a:pPr>
            <a:r>
              <a:rPr lang="es-CO" sz="1400" dirty="0"/>
              <a:t>Todo nació por un artículo publicado en mayo de este año en la revista Semana con motivo de la celebración de los 40 años de la creación del cubo </a:t>
            </a:r>
            <a:r>
              <a:rPr lang="es-CO" sz="1400" dirty="0" err="1"/>
              <a:t>Rubik</a:t>
            </a:r>
            <a:r>
              <a:rPr lang="es-CO" sz="1400" dirty="0"/>
              <a:t>. El profesor Acosta lo leyó y empezó a investigar más sobre el tema. “Existe un algoritmo para cada movimiento. Se puede trabajar desde las matemáticas. Es importante porque desarrolla habilidades de agilidad mental y se vuelve un juego muy didáctico”, explica el docente. </a:t>
            </a:r>
          </a:p>
          <a:p>
            <a:pPr marL="0" indent="0">
              <a:buNone/>
            </a:pPr>
            <a:r>
              <a:rPr lang="es-CO" sz="1400" dirty="0" smtClean="0"/>
              <a:t>Por </a:t>
            </a:r>
            <a:r>
              <a:rPr lang="es-CO" sz="1400" dirty="0"/>
              <a:t>eso cuando vio el interés que generó en los estudiantes, le pidió a las directivas del colegio que le permitieran organizar un torneo para la Semana de la Ciencia y la Creatividad. El primero de octubre participaron 80 personas entre estudiantes, profesores y alumnos. El Festival de </a:t>
            </a:r>
            <a:r>
              <a:rPr lang="es-CO" sz="1400" dirty="0" err="1"/>
              <a:t>Rubik</a:t>
            </a:r>
            <a:r>
              <a:rPr lang="es-CO" sz="1400" dirty="0"/>
              <a:t>, como lo llama el profesor, se repitió el 6 de noviembre en el parque central del municipio con más estudiantes y personas externas al colegio. Ahora Acosta explora la posibilidad de trabajar con docentes y alumnos de otras instituciones para replicar la experiencia. </a:t>
            </a:r>
          </a:p>
          <a:p>
            <a:pPr marL="0" indent="0">
              <a:buNone/>
            </a:pPr>
            <a:r>
              <a:rPr lang="es-CO" sz="1400" dirty="0"/>
              <a:t>Acosta es líder de una mesa de trabajo llamada </a:t>
            </a:r>
            <a:r>
              <a:rPr lang="es-CO" sz="1400" dirty="0" err="1"/>
              <a:t>CAPEM</a:t>
            </a:r>
            <a:r>
              <a:rPr lang="es-CO" sz="1400" dirty="0"/>
              <a:t> (Captar, Aprender, Percibir, Entender y Memorizar). Allí elaboraron un proyecto de aula llamado </a:t>
            </a:r>
            <a:r>
              <a:rPr lang="es-CO" sz="1400" dirty="0" err="1"/>
              <a:t>HECE</a:t>
            </a:r>
            <a:r>
              <a:rPr lang="es-CO" sz="1400" dirty="0"/>
              <a:t> (Hemisferios Cerebrales) que lo definen como un gimnasio cerebral. Por eso “la fiebre del </a:t>
            </a:r>
            <a:r>
              <a:rPr lang="es-CO" sz="1400" dirty="0" err="1"/>
              <a:t>Rubik</a:t>
            </a:r>
            <a:r>
              <a:rPr lang="es-CO" sz="1400" dirty="0"/>
              <a:t>” en el municipio les cayó como anillo al dedo. </a:t>
            </a:r>
          </a:p>
          <a:p>
            <a:pPr marL="0" indent="0">
              <a:buNone/>
            </a:pPr>
            <a:r>
              <a:rPr lang="es-CO" sz="1400" dirty="0"/>
              <a:t>Con el </a:t>
            </a:r>
            <a:r>
              <a:rPr lang="es-CO" sz="1400" dirty="0" err="1"/>
              <a:t>HECE</a:t>
            </a:r>
            <a:r>
              <a:rPr lang="es-CO" sz="1400" dirty="0"/>
              <a:t>, los profesores de la mesa de trabajo participaron en los Premios a la Calidad de la Gobernación de Antioquia. Acosta cree que ejemplos como el del cubo de </a:t>
            </a:r>
            <a:r>
              <a:rPr lang="es-CO" sz="1400" dirty="0" err="1"/>
              <a:t>Rubik</a:t>
            </a:r>
            <a:r>
              <a:rPr lang="es-CO" sz="1400" dirty="0"/>
              <a:t> les pueden servir a otros profesores para ser más creativos y ganar la atención de sus estudiantes.</a:t>
            </a:r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434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¡Gracias!</a:t>
            </a:r>
            <a:endParaRPr lang="es-CO" dirty="0"/>
          </a:p>
        </p:txBody>
      </p:sp>
      <p:sp>
        <p:nvSpPr>
          <p:cNvPr id="4" name="Elipse 3"/>
          <p:cNvSpPr/>
          <p:nvPr/>
        </p:nvSpPr>
        <p:spPr>
          <a:xfrm>
            <a:off x="8141466" y="375229"/>
            <a:ext cx="902724" cy="86350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/>
          <p:cNvSpPr/>
          <p:nvPr/>
        </p:nvSpPr>
        <p:spPr>
          <a:xfrm>
            <a:off x="8102490" y="163859"/>
            <a:ext cx="1344664" cy="128624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/>
          <p:cNvSpPr/>
          <p:nvPr/>
        </p:nvSpPr>
        <p:spPr>
          <a:xfrm flipH="1">
            <a:off x="8204974" y="-8186"/>
            <a:ext cx="1704380" cy="163033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Elipse 6"/>
          <p:cNvSpPr/>
          <p:nvPr/>
        </p:nvSpPr>
        <p:spPr>
          <a:xfrm flipH="1">
            <a:off x="8332076" y="-234444"/>
            <a:ext cx="2226828" cy="2130090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Elipse 7"/>
          <p:cNvSpPr/>
          <p:nvPr/>
        </p:nvSpPr>
        <p:spPr>
          <a:xfrm flipH="1">
            <a:off x="8601664" y="-568708"/>
            <a:ext cx="2925718" cy="2798618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 flipH="1">
            <a:off x="9427872" y="-970009"/>
            <a:ext cx="3715388" cy="3553984"/>
          </a:xfrm>
          <a:prstGeom prst="ellipse">
            <a:avLst/>
          </a:prstGeom>
          <a:gradFill flip="none" rotWithShape="1">
            <a:gsLst>
              <a:gs pos="71000">
                <a:schemeClr val="accent1">
                  <a:lumMod val="5000"/>
                  <a:lumOff val="95000"/>
                  <a:alpha val="0"/>
                </a:schemeClr>
              </a:gs>
              <a:gs pos="18000">
                <a:schemeClr val="tx2">
                  <a:lumMod val="50000"/>
                  <a:lumOff val="50000"/>
                  <a:alpha val="7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 descr="Escudo Escuela Normal Superior de Manat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605" y="359129"/>
            <a:ext cx="904875" cy="97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047750"/>
            <a:ext cx="4572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4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</TotalTime>
  <Words>860</Words>
  <Application>Microsoft Office PowerPoint</Application>
  <PresentationFormat>Panorámica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Creación De Semilleros Para Resolución De Cubos Mágicos, Buscando Desarrollar Habilidades Espaciales, Algorítmicas Y Mnemotécnicas En Estudiantes De Secundaria Y Media De La Normal Superior De Manatí </vt:lpstr>
      <vt:lpstr>Descripción del problema</vt:lpstr>
      <vt:lpstr>Pregunta problema</vt:lpstr>
      <vt:lpstr>Justificación</vt:lpstr>
      <vt:lpstr>Justificación</vt:lpstr>
      <vt:lpstr>Justificación</vt:lpstr>
      <vt:lpstr>Objetivos</vt:lpstr>
      <vt:lpstr>Antecedentes</vt:lpstr>
      <vt:lpstr>¡Gracias!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CBJ</dc:creator>
  <cp:lastModifiedBy>CBJ</cp:lastModifiedBy>
  <cp:revision>15</cp:revision>
  <dcterms:created xsi:type="dcterms:W3CDTF">2018-05-31T22:29:33Z</dcterms:created>
  <dcterms:modified xsi:type="dcterms:W3CDTF">2018-06-01T02:44:03Z</dcterms:modified>
</cp:coreProperties>
</file>